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71" r:id="rId5"/>
    <p:sldId id="286" r:id="rId6"/>
    <p:sldId id="293" r:id="rId7"/>
    <p:sldId id="294" r:id="rId8"/>
    <p:sldId id="298" r:id="rId9"/>
    <p:sldId id="299" r:id="rId10"/>
    <p:sldId id="315" r:id="rId11"/>
    <p:sldId id="316" r:id="rId12"/>
    <p:sldId id="305" r:id="rId13"/>
    <p:sldId id="308" r:id="rId14"/>
    <p:sldId id="311" r:id="rId15"/>
    <p:sldId id="317" r:id="rId16"/>
    <p:sldId id="318" r:id="rId17"/>
    <p:sldId id="297" r:id="rId18"/>
    <p:sldId id="295" r:id="rId19"/>
    <p:sldId id="296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67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C68"/>
    <a:srgbClr val="029C63"/>
    <a:srgbClr val="96628C"/>
    <a:srgbClr val="11A0D7"/>
    <a:srgbClr val="E61F3D"/>
    <a:srgbClr val="CD5A5A"/>
    <a:srgbClr val="FFD746"/>
    <a:srgbClr val="0E2D69"/>
    <a:srgbClr val="D9D9D9"/>
    <a:srgbClr val="EB6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5"/>
    <p:restoredTop sz="76914" autoAdjust="0"/>
  </p:normalViewPr>
  <p:slideViewPr>
    <p:cSldViewPr snapToGrid="0" snapToObjects="1">
      <p:cViewPr varScale="1">
        <p:scale>
          <a:sx n="89" d="100"/>
          <a:sy n="89" d="100"/>
        </p:scale>
        <p:origin x="906" y="7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06/05/2024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уважаемые коллеги!</a:t>
            </a:r>
          </a:p>
          <a:p>
            <a:r>
              <a:rPr lang="ru-RU" baseline="0" dirty="0" smtClean="0"/>
              <a:t>Меня зовут Игорь, тема моей работы </a:t>
            </a:r>
            <a:endParaRPr lang="en-US" dirty="0" smtClean="0"/>
          </a:p>
          <a:p>
            <a:r>
              <a:rPr lang="ru-RU" b="1" dirty="0" smtClean="0"/>
              <a:t>Прогнозирование </a:t>
            </a:r>
            <a:r>
              <a:rPr lang="ru-RU" b="1" dirty="0"/>
              <a:t>временных рядов</a:t>
            </a:r>
            <a:r>
              <a:rPr lang="en-US" b="1" baseline="0" dirty="0"/>
              <a:t> </a:t>
            </a:r>
            <a:r>
              <a:rPr lang="ru-RU" b="1" dirty="0"/>
              <a:t>с помощью рекуррентных нейронных сетей.</a:t>
            </a:r>
            <a:endParaRPr lang="en-US" b="1" dirty="0"/>
          </a:p>
          <a:p>
            <a:r>
              <a:rPr lang="ru-RU" dirty="0" smtClean="0"/>
              <a:t>Научный</a:t>
            </a:r>
            <a:r>
              <a:rPr lang="ru-RU" baseline="0" dirty="0" smtClean="0"/>
              <a:t> р</a:t>
            </a:r>
            <a:r>
              <a:rPr lang="ru-RU" dirty="0" smtClean="0"/>
              <a:t>уководитель </a:t>
            </a:r>
            <a:r>
              <a:rPr lang="ru-RU" dirty="0"/>
              <a:t>– Санжар </a:t>
            </a:r>
            <a:r>
              <a:rPr lang="ru-RU" dirty="0" err="1"/>
              <a:t>Досов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2646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Также мы</a:t>
            </a:r>
            <a:r>
              <a:rPr lang="ru-RU" baseline="0" dirty="0" smtClean="0"/>
              <a:t> попробовали модификации.</a:t>
            </a:r>
          </a:p>
          <a:p>
            <a:r>
              <a:rPr lang="ru-RU" baseline="0" dirty="0" smtClean="0"/>
              <a:t>Во-первых 2 способа нормализации данных, чтобы не подавать сети большие </a:t>
            </a:r>
            <a:r>
              <a:rPr lang="ru-RU" baseline="0" dirty="0" err="1" smtClean="0"/>
              <a:t>значния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Затем пробовали заменять функции активации на гиперболический тангенс (могу в конце объяснить, для чего).</a:t>
            </a:r>
          </a:p>
          <a:p>
            <a:r>
              <a:rPr lang="ru-RU" baseline="0" dirty="0" smtClean="0"/>
              <a:t>И также попробовали метод </a:t>
            </a:r>
            <a:r>
              <a:rPr lang="en-US" baseline="0" dirty="0" smtClean="0"/>
              <a:t>Persistence Initialization </a:t>
            </a:r>
            <a:r>
              <a:rPr lang="ru-RU" baseline="0" dirty="0" smtClean="0"/>
              <a:t>из </a:t>
            </a:r>
            <a:r>
              <a:rPr lang="en-US" baseline="0" dirty="0" smtClean="0"/>
              <a:t>PI-Transformer</a:t>
            </a:r>
            <a:r>
              <a:rPr lang="ru-RU" baseline="0" dirty="0" smtClean="0"/>
              <a:t>, добавив в модель остаточную связь как на схеме справа.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738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Перейдём, наконец</a:t>
            </a:r>
            <a:r>
              <a:rPr lang="ru-RU" baseline="0" dirty="0" smtClean="0"/>
              <a:t>, к результатам.</a:t>
            </a:r>
            <a:r>
              <a:rPr lang="ru-RU" baseline="0" dirty="0"/>
              <a:t> </a:t>
            </a:r>
            <a:r>
              <a:rPr lang="ru-RU" baseline="0" dirty="0" smtClean="0"/>
              <a:t>На всех таблицах далее зелёным фоном выделены собственные реализации, серым – </a:t>
            </a:r>
            <a:r>
              <a:rPr lang="en-US" baseline="0" dirty="0" smtClean="0"/>
              <a:t>baseline </a:t>
            </a:r>
            <a:r>
              <a:rPr lang="ru-RU" baseline="0" dirty="0" smtClean="0"/>
              <a:t>алгоритм </a:t>
            </a:r>
            <a:r>
              <a:rPr lang="en-US" baseline="0" dirty="0" smtClean="0"/>
              <a:t>naïve2 (</a:t>
            </a:r>
            <a:r>
              <a:rPr lang="ru-RU" baseline="0" dirty="0" smtClean="0"/>
              <a:t>из соревнования). Чем выше строчка – тем лучше результат.</a:t>
            </a:r>
          </a:p>
          <a:p>
            <a:r>
              <a:rPr lang="ru-RU" baseline="0" dirty="0" smtClean="0"/>
              <a:t>Левая таблица – результаты по доменам. Правая – по периодам сбора данных. Порядок строчек в них одинаковый.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этом слайде сравнивается метрика качества прогнозирования (</a:t>
            </a:r>
            <a:r>
              <a:rPr lang="en-US" baseline="0" dirty="0" smtClean="0"/>
              <a:t>OWA). </a:t>
            </a:r>
            <a:r>
              <a:rPr lang="ru-RU" baseline="0" dirty="0" smtClean="0"/>
              <a:t>Видим, что лучшие версии алгоритмов </a:t>
            </a:r>
            <a:r>
              <a:rPr lang="en-US" baseline="0" dirty="0" smtClean="0"/>
              <a:t>LSTM </a:t>
            </a:r>
            <a:r>
              <a:rPr lang="ru-RU" baseline="0" dirty="0" smtClean="0"/>
              <a:t>и </a:t>
            </a:r>
            <a:r>
              <a:rPr lang="en-US" baseline="0" dirty="0" smtClean="0"/>
              <a:t>GRU </a:t>
            </a:r>
            <a:r>
              <a:rPr lang="ru-RU" baseline="0" dirty="0" smtClean="0"/>
              <a:t>занимают верхние строчки рейтинга, и немного </a:t>
            </a:r>
            <a:r>
              <a:rPr lang="ru-RU" baseline="0" dirty="0" err="1" smtClean="0"/>
              <a:t>остают</a:t>
            </a:r>
            <a:r>
              <a:rPr lang="ru-RU" baseline="0" dirty="0" smtClean="0"/>
              <a:t> от </a:t>
            </a:r>
            <a:r>
              <a:rPr lang="en-US" baseline="0" dirty="0" smtClean="0"/>
              <a:t>N-BEATS </a:t>
            </a:r>
            <a:r>
              <a:rPr lang="ru-RU" baseline="0" dirty="0" smtClean="0"/>
              <a:t>и </a:t>
            </a:r>
            <a:r>
              <a:rPr lang="en-US" baseline="0" dirty="0" smtClean="0"/>
              <a:t>PI-Transformer.</a:t>
            </a:r>
            <a:endParaRPr lang="ru-RU" baseline="0" dirty="0" smtClean="0"/>
          </a:p>
          <a:p>
            <a:r>
              <a:rPr lang="en-US" baseline="0" dirty="0" smtClean="0"/>
              <a:t>LTSF-Linear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iTransformer</a:t>
            </a:r>
            <a:r>
              <a:rPr lang="en-US" baseline="0" dirty="0" smtClean="0"/>
              <a:t> </a:t>
            </a:r>
            <a:r>
              <a:rPr lang="ru-RU" baseline="0" dirty="0" smtClean="0"/>
              <a:t>в свою очередь показали неудовлетворительные результаты, недалёкие от </a:t>
            </a:r>
            <a:r>
              <a:rPr lang="ru-RU" baseline="0" dirty="0" err="1" smtClean="0"/>
              <a:t>бейзлайна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Классические модели неплохи, но нам удалось их победить.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72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 те же таблицы,</a:t>
            </a:r>
            <a:r>
              <a:rPr lang="ru-RU" baseline="0" dirty="0" smtClean="0"/>
              <a:t> но со сравнением по времени тренировки.</a:t>
            </a:r>
          </a:p>
          <a:p>
            <a:r>
              <a:rPr lang="ru-RU" baseline="0" dirty="0" smtClean="0"/>
              <a:t>Тут всё более наглядно. Оба </a:t>
            </a:r>
            <a:r>
              <a:rPr lang="ru-RU" baseline="0" dirty="0" err="1" smtClean="0"/>
              <a:t>трансформера</a:t>
            </a:r>
            <a:r>
              <a:rPr lang="ru-RU" baseline="0" dirty="0" smtClean="0"/>
              <a:t>, а также </a:t>
            </a:r>
            <a:r>
              <a:rPr lang="en-US" baseline="0" dirty="0" smtClean="0"/>
              <a:t>N-BEATS </a:t>
            </a:r>
            <a:r>
              <a:rPr lang="ru-RU" baseline="0" dirty="0" smtClean="0"/>
              <a:t>имеют существенные отставания от наших реализаций, которые в свою очередь ещё сильнее отстают от классических методов.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5718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сравнении</a:t>
            </a:r>
            <a:r>
              <a:rPr lang="ru-RU" baseline="0" dirty="0" smtClean="0"/>
              <a:t> среднего времени предсказания порядок моделей тот же.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 итогу мы можем сделать вывод, что реализованные нами модели показали весьма неплохие результаты. С одной стороны их качество лучше, чем качество классических моделей. А с другой, наши реализации работают намного быстрее тяжеловесных архитектур. Таким образом, мы получили некоторый компромисс между качеством и скоростью, что может быть полезно в некоторых ситуациях.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этом у меня всё, готов ответить на </a:t>
            </a:r>
            <a:r>
              <a:rPr lang="ru-RU" baseline="0" smtClean="0"/>
              <a:t>ваши вопросы.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9610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у меня всё,</a:t>
            </a:r>
            <a:r>
              <a:rPr lang="ru-RU" baseline="0" dirty="0"/>
              <a:t> спасибо!</a:t>
            </a:r>
          </a:p>
          <a:p>
            <a:endParaRPr lang="ru-RU" baseline="0" dirty="0"/>
          </a:p>
          <a:p>
            <a:r>
              <a:rPr lang="ru-RU" baseline="0" dirty="0"/>
              <a:t>Готов ответить на ваши вопросы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2406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план работы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 - </a:t>
            </a:r>
            <a:r>
              <a:rPr lang="ru-RU" dirty="0"/>
              <a:t>Выбрать</a:t>
            </a:r>
            <a:r>
              <a:rPr lang="ru-RU" baseline="0" dirty="0"/>
              <a:t> модели и временные ряды из разных сфер деятельности человека для анализа. В открытом доступе тут достаточно данных. Их, разумеется, придется подготовить, привести к общему виду и в удобную для моделей форму</a:t>
            </a:r>
          </a:p>
          <a:p>
            <a:endParaRPr lang="ru-RU" baseline="0" dirty="0"/>
          </a:p>
          <a:p>
            <a:r>
              <a:rPr lang="ru-RU" baseline="0" dirty="0"/>
              <a:t> - Затем в планах обучить несколько </a:t>
            </a:r>
            <a:r>
              <a:rPr lang="en-US" baseline="0" dirty="0"/>
              <a:t>RNN </a:t>
            </a:r>
            <a:r>
              <a:rPr lang="ru-RU" baseline="0" dirty="0"/>
              <a:t>(то есть рекуррентных) моделей. Тут есть классический </a:t>
            </a:r>
            <a:r>
              <a:rPr lang="en-US" baseline="0" dirty="0"/>
              <a:t>RNN</a:t>
            </a:r>
            <a:r>
              <a:rPr lang="ru-RU" baseline="0" dirty="0"/>
              <a:t>, сравнимый по возрасту с </a:t>
            </a:r>
            <a:r>
              <a:rPr lang="en-US" baseline="0" dirty="0"/>
              <a:t>ARIMA –</a:t>
            </a:r>
            <a:r>
              <a:rPr lang="ru-RU" baseline="0" dirty="0"/>
              <a:t> его, скорее, будем использовать как образец, больших надежд я на него не держу. Затем это </a:t>
            </a:r>
            <a:r>
              <a:rPr lang="en-US" baseline="0" dirty="0"/>
              <a:t>LSTM</a:t>
            </a:r>
            <a:r>
              <a:rPr lang="ru-RU" baseline="0" dirty="0"/>
              <a:t>-</a:t>
            </a:r>
            <a:r>
              <a:rPr lang="en-US" baseline="0" dirty="0"/>
              <a:t> </a:t>
            </a:r>
            <a:r>
              <a:rPr lang="ru-RU" baseline="0" dirty="0"/>
              <a:t>и </a:t>
            </a:r>
            <a:r>
              <a:rPr lang="en-US" baseline="0" dirty="0"/>
              <a:t>GRU-</a:t>
            </a:r>
            <a:r>
              <a:rPr lang="ru-RU" baseline="0" dirty="0"/>
              <a:t>модели, где лучше проработан механизм долгосрочной </a:t>
            </a:r>
            <a:r>
              <a:rPr lang="en-US" baseline="0" dirty="0"/>
              <a:t>“</a:t>
            </a:r>
            <a:r>
              <a:rPr lang="ru-RU" baseline="0" dirty="0"/>
              <a:t>памяти</a:t>
            </a:r>
            <a:r>
              <a:rPr lang="en-US" baseline="0" dirty="0"/>
              <a:t>”</a:t>
            </a:r>
            <a:r>
              <a:rPr lang="ru-RU" baseline="0" dirty="0"/>
              <a:t>. На них я делаю основную ставку.</a:t>
            </a:r>
          </a:p>
          <a:p>
            <a:endParaRPr lang="ru-RU" baseline="0" dirty="0"/>
          </a:p>
          <a:p>
            <a:r>
              <a:rPr lang="ru-RU" baseline="0" dirty="0"/>
              <a:t> - Разумеется, и модели, и данные придется модифицировать, чтобы добиться достойного качества. Про это у нас третий шаг. Попытаемся изменять числа параметров, рекуррентных слоев, попробуем двунаправленные модели, другие функции активации, а также собственные внутренние слои.</a:t>
            </a:r>
          </a:p>
          <a:p>
            <a:endParaRPr lang="ru-RU" baseline="0" dirty="0"/>
          </a:p>
          <a:p>
            <a:r>
              <a:rPr lang="ru-RU" baseline="0" dirty="0"/>
              <a:t> - Каждое улучшение будет включено в эксперимент, и затем мы сравним качество лучших предложенных моделей с известными подходами, которые я перечислял на предыдущем слайде.</a:t>
            </a:r>
          </a:p>
          <a:p>
            <a:endParaRPr lang="ru-RU" baseline="0" dirty="0"/>
          </a:p>
          <a:p>
            <a:r>
              <a:rPr lang="ru-RU" baseline="0" dirty="0"/>
              <a:t> - В конце будут сделаны выводы о пользе предложенных моделей для задачи прогнозирования временных рядов. Всё затем будет опубликовано в </a:t>
            </a:r>
            <a:r>
              <a:rPr lang="ru-RU" baseline="0" dirty="0" err="1"/>
              <a:t>репозитории</a:t>
            </a:r>
            <a:r>
              <a:rPr lang="ru-RU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463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Результаты,</a:t>
            </a:r>
            <a:r>
              <a:rPr lang="ru-RU" baseline="0" dirty="0"/>
              <a:t> которые я ожидаю</a:t>
            </a:r>
          </a:p>
          <a:p>
            <a:endParaRPr lang="ru-RU" baseline="0" dirty="0"/>
          </a:p>
          <a:p>
            <a:r>
              <a:rPr lang="ru-RU" baseline="0" dirty="0"/>
              <a:t> - Во-первых, хочется верить, что предложенные рекуррентные модели с легкостью победят классические подходы типа </a:t>
            </a:r>
            <a:r>
              <a:rPr lang="en-US" baseline="0" dirty="0"/>
              <a:t>ARIMA</a:t>
            </a:r>
            <a:r>
              <a:rPr lang="ru-RU" baseline="0" dirty="0"/>
              <a:t>. На то есть основания, ведь, как минимум, рекуррентные сети найдут нелинейные зависимости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 - </a:t>
            </a:r>
            <a:r>
              <a:rPr lang="ru-RU" baseline="0" dirty="0"/>
              <a:t>С другой стороны, есть понимание, что тяжеловесные и </a:t>
            </a:r>
            <a:r>
              <a:rPr lang="en-US" baseline="0" dirty="0"/>
              <a:t>“</a:t>
            </a:r>
            <a:r>
              <a:rPr lang="ru-RU" baseline="0" dirty="0"/>
              <a:t>вездесущие</a:t>
            </a:r>
            <a:r>
              <a:rPr lang="en-US" baseline="0" dirty="0"/>
              <a:t>”</a:t>
            </a:r>
            <a:r>
              <a:rPr lang="ru-RU" baseline="0" dirty="0"/>
              <a:t> сейчас </a:t>
            </a:r>
            <a:r>
              <a:rPr lang="ru-RU" baseline="0" dirty="0" err="1"/>
              <a:t>трансформеры</a:t>
            </a:r>
            <a:r>
              <a:rPr lang="ru-RU" baseline="0" dirty="0"/>
              <a:t>, скорее всего, обойдут по качеству наши модели. Ожидаю однако, что отрыв будет минимальным, а время работы, и, тем более, обучения</a:t>
            </a:r>
            <a:r>
              <a:rPr lang="en-US" baseline="0" dirty="0"/>
              <a:t> </a:t>
            </a:r>
            <a:r>
              <a:rPr lang="ru-RU" baseline="0" dirty="0"/>
              <a:t>рекуррентной сети будет значительно меньше</a:t>
            </a:r>
          </a:p>
          <a:p>
            <a:endParaRPr lang="ru-RU" baseline="0" dirty="0"/>
          </a:p>
          <a:p>
            <a:r>
              <a:rPr lang="ru-RU" baseline="0" dirty="0"/>
              <a:t> - И, последнее, в сравнении со свежими </a:t>
            </a:r>
            <a:r>
              <a:rPr lang="ru-RU" baseline="0" dirty="0" err="1"/>
              <a:t>нейросетевыми</a:t>
            </a:r>
            <a:r>
              <a:rPr lang="ru-RU" baseline="0" dirty="0"/>
              <a:t> моделями без механизма внимания, результат пока не известен. Одна из главных задач тут – максимально приблизиться, а лучше обогнать их по качеству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2676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начале поговорим об актуальности этой темы.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Если оглянуться по сторонам, то легко заметить, что временные ряды окружают нас буквально повсюду. Людям необходимо делать прогнозы, чтобы предугадывать тренды, продажи (чего-угодно), потребление ресурсов и многое другое, можно долго продолжать этот список. При этом где-то требуется высокое качество прогнозирования, а где-то нужно минимизировать время обработки запросов.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При этом</a:t>
            </a:r>
            <a:r>
              <a:rPr lang="ru-RU" baseline="0" dirty="0" smtClean="0"/>
              <a:t>, в отличие, например, от области обработки естественного языка, где лидируют </a:t>
            </a:r>
            <a:r>
              <a:rPr lang="ru-RU" baseline="0" dirty="0" err="1" smtClean="0"/>
              <a:t>трансформерные</a:t>
            </a:r>
            <a:r>
              <a:rPr lang="ru-RU" baseline="0" dirty="0" smtClean="0"/>
              <a:t> алгоритмы, в прогнозировании временных рядов пока нет универсального решения, а значит есть потенциал для развития.</a:t>
            </a:r>
            <a:endParaRPr lang="ru-RU" dirty="0"/>
          </a:p>
          <a:p>
            <a:endParaRPr lang="ru-RU" baseline="0" dirty="0" smtClean="0"/>
          </a:p>
          <a:p>
            <a:r>
              <a:rPr lang="ru-RU" baseline="0" dirty="0" smtClean="0"/>
              <a:t>Тогда назревает вопрос, почему именно рекуррентные сети? Во-первых, рекуррентные сети по своей природе хорошо подходят для временных рядов, и позволяют находить сложные зависимости в данных, в отличие от классических методов. Во-вторых, </a:t>
            </a:r>
            <a:r>
              <a:rPr lang="en-US" baseline="0" dirty="0" smtClean="0"/>
              <a:t>RNN</a:t>
            </a:r>
            <a:r>
              <a:rPr lang="ru-RU" baseline="0" dirty="0" smtClean="0"/>
              <a:t> – это намного более простая архитектура, чем </a:t>
            </a:r>
            <a:r>
              <a:rPr lang="en-US" baseline="0" dirty="0" smtClean="0"/>
              <a:t>Transformer, </a:t>
            </a:r>
            <a:r>
              <a:rPr lang="ru-RU" baseline="0" dirty="0" smtClean="0"/>
              <a:t>а значит обучаются и работают такие модели намного быстрее. То есть, с позиции нашей работы, </a:t>
            </a:r>
            <a:r>
              <a:rPr lang="en-US" baseline="0" dirty="0" smtClean="0"/>
              <a:t>RNN</a:t>
            </a:r>
            <a:r>
              <a:rPr lang="ru-RU" baseline="0" dirty="0" smtClean="0"/>
              <a:t> </a:t>
            </a:r>
            <a:r>
              <a:rPr lang="en-US" baseline="0" dirty="0" smtClean="0"/>
              <a:t>–</a:t>
            </a:r>
            <a:r>
              <a:rPr lang="ru-RU" baseline="0" dirty="0" smtClean="0"/>
              <a:t> это некий компромисс.</a:t>
            </a: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699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Задачи,</a:t>
            </a:r>
            <a:r>
              <a:rPr lang="ru-RU" baseline="0" dirty="0" smtClean="0"/>
              <a:t> которые мы перед собой ставили, представлены на слайде.</a:t>
            </a:r>
          </a:p>
          <a:p>
            <a:r>
              <a:rPr lang="ru-RU" baseline="0" dirty="0" smtClean="0"/>
              <a:t>Если вкратце, то сначала нужно было провести обзор литературы. Выбрать разные, при этом популярные, алгоритмы прогнозирования временных рядов.</a:t>
            </a:r>
          </a:p>
          <a:p>
            <a:r>
              <a:rPr lang="ru-RU" baseline="0" dirty="0" smtClean="0"/>
              <a:t>Затем выбрать </a:t>
            </a:r>
            <a:r>
              <a:rPr lang="ru-RU" baseline="0" dirty="0" err="1" smtClean="0"/>
              <a:t>датасеты</a:t>
            </a:r>
            <a:r>
              <a:rPr lang="ru-RU" baseline="0" dirty="0" smtClean="0"/>
              <a:t> и метрики, которые мы будем использовать для сравнения, а также зафиксировать все условия экспериментов.</a:t>
            </a:r>
          </a:p>
          <a:p>
            <a:r>
              <a:rPr lang="ru-RU" baseline="0" dirty="0" smtClean="0"/>
              <a:t>После этого реализовать несколько рекуррентных нейронных сетей, попробовать их модифицировать, чтобы улучшить качество.</a:t>
            </a:r>
          </a:p>
          <a:p>
            <a:r>
              <a:rPr lang="ru-RU" baseline="0" dirty="0" smtClean="0"/>
              <a:t>И в конце провести общее сравнение, собственных реализаций и моделей из статей, и сделать выводы.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5070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данных был</a:t>
            </a:r>
            <a:r>
              <a:rPr lang="ru-RU" baseline="0" dirty="0" smtClean="0"/>
              <a:t> выбран единственный </a:t>
            </a:r>
            <a:r>
              <a:rPr lang="ru-RU" baseline="0" dirty="0" err="1" smtClean="0"/>
              <a:t>датасет</a:t>
            </a:r>
            <a:r>
              <a:rPr lang="ru-RU" baseline="0" dirty="0" smtClean="0"/>
              <a:t> под названием </a:t>
            </a:r>
            <a:r>
              <a:rPr lang="en-US" baseline="0" dirty="0" smtClean="0"/>
              <a:t>M4. </a:t>
            </a:r>
          </a:p>
          <a:p>
            <a:r>
              <a:rPr lang="ru-RU" baseline="0" dirty="0" smtClean="0"/>
              <a:t>Это </a:t>
            </a:r>
            <a:r>
              <a:rPr lang="ru-RU" baseline="0" dirty="0" err="1" smtClean="0"/>
              <a:t>датасет</a:t>
            </a:r>
            <a:r>
              <a:rPr lang="ru-RU" baseline="0" dirty="0" smtClean="0"/>
              <a:t> с крупного соревнования </a:t>
            </a:r>
            <a:r>
              <a:rPr lang="en-US" baseline="0" dirty="0" err="1" smtClean="0"/>
              <a:t>Makridakis</a:t>
            </a:r>
            <a:r>
              <a:rPr lang="en-US" baseline="0" dirty="0" smtClean="0"/>
              <a:t> Competition. </a:t>
            </a:r>
            <a:r>
              <a:rPr lang="ru-RU" baseline="0" dirty="0" smtClean="0"/>
              <a:t>Он чаще других фигурирует в научной литературе и популярен у исследователей.</a:t>
            </a:r>
          </a:p>
          <a:p>
            <a:r>
              <a:rPr lang="ru-RU" baseline="0" dirty="0" smtClean="0"/>
              <a:t>Состоит из 100 тысяч одномерных временных рядов,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собранных в разное время, из разных сфер деятельности человека и разной частоты. На слайде есть таблица с количеством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датасетов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каждого вида.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Соревнованием также даны несколько простейших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baseline-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решений (под названием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naïve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формулы которых есть на слайде. В конце мы можем к ним вернуться.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554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основной</a:t>
            </a:r>
            <a:r>
              <a:rPr lang="ru-RU" baseline="0" dirty="0" smtClean="0"/>
              <a:t> метрики качества была выбрана </a:t>
            </a:r>
            <a:r>
              <a:rPr lang="en-US" dirty="0" smtClean="0"/>
              <a:t>Overall Weighted Average,</a:t>
            </a:r>
            <a:r>
              <a:rPr lang="en-US" baseline="0" dirty="0" smtClean="0"/>
              <a:t> </a:t>
            </a:r>
            <a:r>
              <a:rPr lang="ru-RU" baseline="0" dirty="0" smtClean="0"/>
              <a:t>которая предложена и используется в </a:t>
            </a:r>
            <a:r>
              <a:rPr lang="en-US" baseline="0" dirty="0" smtClean="0"/>
              <a:t>M4. </a:t>
            </a:r>
            <a:r>
              <a:rPr lang="ru-RU" baseline="0" dirty="0" smtClean="0"/>
              <a:t>Она состоит из усредненной и нормированной суммы двух других метрик. Их формулы есть на слайде.</a:t>
            </a:r>
          </a:p>
          <a:p>
            <a:r>
              <a:rPr lang="ru-RU" baseline="0" dirty="0" smtClean="0"/>
              <a:t>Помимо этого измерялось среднее время тренировки моделей и среднее время прогнозирования.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9943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</a:t>
            </a:r>
            <a:r>
              <a:rPr lang="ru-RU" baseline="0" dirty="0" smtClean="0"/>
              <a:t> классических подходов мы взяли сразу 4 модели</a:t>
            </a:r>
            <a:r>
              <a:rPr lang="en-US" baseline="0" dirty="0" smtClean="0"/>
              <a:t>: </a:t>
            </a:r>
            <a:r>
              <a:rPr lang="ru-RU" baseline="0" dirty="0" smtClean="0"/>
              <a:t>это </a:t>
            </a:r>
            <a:r>
              <a:rPr lang="en-US" baseline="0" dirty="0" smtClean="0"/>
              <a:t>ARMA (</a:t>
            </a:r>
            <a:r>
              <a:rPr lang="ru-RU" baseline="0" dirty="0" smtClean="0"/>
              <a:t>авторегрессия и скользящее среднее).</a:t>
            </a:r>
            <a:endParaRPr lang="en-US" baseline="0" dirty="0" smtClean="0"/>
          </a:p>
          <a:p>
            <a:r>
              <a:rPr lang="ru-RU" baseline="0" dirty="0" smtClean="0"/>
              <a:t>Затем </a:t>
            </a:r>
            <a:r>
              <a:rPr lang="en-US" baseline="0" dirty="0" smtClean="0"/>
              <a:t>ARIMA – </a:t>
            </a:r>
            <a:r>
              <a:rPr lang="ru-RU" baseline="0" dirty="0" smtClean="0"/>
              <a:t>та же </a:t>
            </a:r>
            <a:r>
              <a:rPr lang="en-US" baseline="0" dirty="0" smtClean="0"/>
              <a:t>ARMA, </a:t>
            </a:r>
            <a:r>
              <a:rPr lang="ru-RU" baseline="0" dirty="0" smtClean="0"/>
              <a:t>но с возможностью использования для нестационарных временных рядов.</a:t>
            </a:r>
          </a:p>
          <a:p>
            <a:r>
              <a:rPr lang="en-US" baseline="0" dirty="0" smtClean="0"/>
              <a:t>SARIMA – </a:t>
            </a:r>
            <a:r>
              <a:rPr lang="ru-RU" baseline="0" dirty="0" smtClean="0"/>
              <a:t>модель, учитывающая также сезонность в данных.</a:t>
            </a:r>
          </a:p>
          <a:p>
            <a:r>
              <a:rPr lang="ru-RU" baseline="0" dirty="0" smtClean="0"/>
              <a:t>И </a:t>
            </a:r>
            <a:r>
              <a:rPr lang="en-US" baseline="0" dirty="0" smtClean="0"/>
              <a:t>TBATS – </a:t>
            </a:r>
            <a:r>
              <a:rPr lang="ru-RU" baseline="0" dirty="0" smtClean="0"/>
              <a:t>улучшенная версия, которая сама подбирает параметры, позволяет учесть несколько сезонностей и </a:t>
            </a:r>
            <a:r>
              <a:rPr lang="ru-RU" baseline="0" dirty="0" err="1" smtClean="0"/>
              <a:t>предобрабатывает</a:t>
            </a:r>
            <a:r>
              <a:rPr lang="ru-RU" baseline="0" dirty="0" smtClean="0"/>
              <a:t>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527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</a:t>
            </a:r>
            <a:r>
              <a:rPr lang="ru-RU" dirty="0" err="1" smtClean="0"/>
              <a:t>нейросетевых</a:t>
            </a:r>
            <a:r>
              <a:rPr lang="ru-RU" baseline="0" dirty="0" smtClean="0"/>
              <a:t> методов (без использования </a:t>
            </a:r>
            <a:r>
              <a:rPr lang="en-US" baseline="0" dirty="0" smtClean="0"/>
              <a:t>attention) </a:t>
            </a:r>
            <a:r>
              <a:rPr lang="ru-RU" baseline="0" dirty="0" smtClean="0"/>
              <a:t>мы отобрали 2 модели.</a:t>
            </a:r>
          </a:p>
          <a:p>
            <a:r>
              <a:rPr lang="en-US" baseline="0" dirty="0" smtClean="0"/>
              <a:t>N-BEATS – </a:t>
            </a:r>
            <a:r>
              <a:rPr lang="ru-RU" baseline="0" dirty="0" smtClean="0"/>
              <a:t>созданная авторами с нуля глубокая архитектура с остаточными связями. Каждый блок состоит из линейного слоя с разделением на предсказывающую и резервную части. Блоки объединяются в длинные структуры, формирующие в конце общее решение.</a:t>
            </a:r>
          </a:p>
          <a:p>
            <a:r>
              <a:rPr lang="en-US" baseline="0" dirty="0" smtClean="0"/>
              <a:t>LTSF-Linear – </a:t>
            </a:r>
            <a:r>
              <a:rPr lang="ru-RU" baseline="0" dirty="0" smtClean="0"/>
              <a:t>напротив, простая линейная модель, обернутая в (или даже спрятанная)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. С отсутствием функций активации. По заявлениям авторов, модель показывает хорошие результаты, но на самом деле это оказалось не так, об этом дальше.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084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не могли обойти стороной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трансформеры</a:t>
            </a:r>
            <a:r>
              <a:rPr lang="ru-RU" baseline="0" dirty="0" smtClean="0"/>
              <a:t>.</a:t>
            </a:r>
            <a:r>
              <a:rPr lang="ru-RU" baseline="0" dirty="0"/>
              <a:t> </a:t>
            </a:r>
            <a:r>
              <a:rPr lang="ru-RU" baseline="0" dirty="0" smtClean="0"/>
              <a:t>Выбрали 2 модели.</a:t>
            </a:r>
          </a:p>
          <a:p>
            <a:r>
              <a:rPr lang="ru-RU" baseline="0" dirty="0" smtClean="0"/>
              <a:t>Начнём с </a:t>
            </a:r>
            <a:r>
              <a:rPr lang="en-US" baseline="0" dirty="0" err="1" smtClean="0"/>
              <a:t>iTransformer</a:t>
            </a:r>
            <a:r>
              <a:rPr lang="ru-RU" baseline="0" dirty="0" smtClean="0"/>
              <a:t>. Тут авторы решили попробовать инвертировать оси в данных и брать за данные не сами измерения, а каждый отдельный признак. В остальном использована архитектура </a:t>
            </a:r>
            <a:r>
              <a:rPr lang="en-US" baseline="0" dirty="0" smtClean="0"/>
              <a:t>Transformer. </a:t>
            </a:r>
            <a:r>
              <a:rPr lang="ru-RU" baseline="0" dirty="0" smtClean="0"/>
              <a:t>Тут нужно упомянуть, что данная модель рассчитана под многомерный временные ряды, а в нашем эксперименте ряды одномерные, поэтому смысл такой модели тут уменьшается, но мы решили попробовать.</a:t>
            </a:r>
          </a:p>
          <a:p>
            <a:r>
              <a:rPr lang="ru-RU" baseline="0" dirty="0" smtClean="0"/>
              <a:t>Вторая модель – </a:t>
            </a:r>
            <a:r>
              <a:rPr lang="en-US" baseline="0" dirty="0" smtClean="0"/>
              <a:t>PI-Transformer. </a:t>
            </a:r>
            <a:r>
              <a:rPr lang="ru-RU" baseline="0" dirty="0" smtClean="0"/>
              <a:t>Это также </a:t>
            </a:r>
            <a:r>
              <a:rPr lang="ru-RU" baseline="0" dirty="0" err="1" smtClean="0"/>
              <a:t>трансформер</a:t>
            </a:r>
            <a:r>
              <a:rPr lang="ru-RU" baseline="0" dirty="0" smtClean="0"/>
              <a:t>, но с некоторыми модификациями, которые перечислены. Главной модификацией является </a:t>
            </a:r>
            <a:r>
              <a:rPr lang="en-US" baseline="0" dirty="0" smtClean="0"/>
              <a:t>Persistence Initialization – </a:t>
            </a:r>
            <a:r>
              <a:rPr lang="ru-RU" baseline="0" dirty="0" smtClean="0"/>
              <a:t>это добавление остаточной связи от входного слоя к выходному и специальная инициализация весов. Это позволяет модели предсказывать предыдущее значение ряда ещё до начала обучения как некоторый </a:t>
            </a:r>
            <a:r>
              <a:rPr lang="en-US" baseline="0" dirty="0" smtClean="0"/>
              <a:t>baseline.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0105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</a:t>
            </a:r>
            <a:r>
              <a:rPr lang="ru-RU" baseline="0" dirty="0" smtClean="0"/>
              <a:t> с</a:t>
            </a:r>
            <a:r>
              <a:rPr lang="ru-RU" dirty="0" smtClean="0"/>
              <a:t>обственные</a:t>
            </a:r>
            <a:r>
              <a:rPr lang="ru-RU" baseline="0" dirty="0" smtClean="0"/>
              <a:t> реализации.</a:t>
            </a:r>
          </a:p>
          <a:p>
            <a:r>
              <a:rPr lang="ru-RU" baseline="0" dirty="0" smtClean="0"/>
              <a:t>Слева на слайде блок-схема использованной модели. В ней параметры подбирались экспериментально, а </a:t>
            </a:r>
            <a:r>
              <a:rPr lang="en-US" baseline="0" dirty="0" smtClean="0"/>
              <a:t>RNN-</a:t>
            </a:r>
            <a:r>
              <a:rPr lang="ru-RU" baseline="0" dirty="0" smtClean="0"/>
              <a:t>блок (второй сверху) является одним из правых.</a:t>
            </a:r>
          </a:p>
          <a:p>
            <a:r>
              <a:rPr lang="ru-RU" baseline="0" dirty="0" smtClean="0"/>
              <a:t>Справа 3 типа архитектур, которые мы попробовали. Это обычная </a:t>
            </a:r>
            <a:r>
              <a:rPr lang="en-US" baseline="0" dirty="0" smtClean="0"/>
              <a:t>RNN, LSTM </a:t>
            </a:r>
            <a:r>
              <a:rPr lang="ru-RU" baseline="0" dirty="0" smtClean="0"/>
              <a:t>и</a:t>
            </a:r>
            <a:r>
              <a:rPr lang="en-US" baseline="0" dirty="0" smtClean="0"/>
              <a:t> </a:t>
            </a:r>
            <a:r>
              <a:rPr lang="ru-RU" baseline="0" dirty="0" smtClean="0"/>
              <a:t>более продвинутая </a:t>
            </a:r>
            <a:r>
              <a:rPr lang="en-US" baseline="0" dirty="0" smtClean="0"/>
              <a:t>GRU</a:t>
            </a:r>
            <a:r>
              <a:rPr lang="ru-RU" baseline="0" dirty="0" smtClean="0"/>
              <a:t>. Думаю, что нет смысла на них останавливаться, это известные модели.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871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06/05/2024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61" y="1982640"/>
            <a:ext cx="8632470" cy="1978323"/>
          </a:xfrm>
        </p:spPr>
        <p:txBody>
          <a:bodyPr>
            <a:noAutofit/>
          </a:bodyPr>
          <a:lstStyle/>
          <a:p>
            <a:r>
              <a:rPr lang="ru-RU" sz="3600" dirty="0"/>
              <a:t>Прогнозирование </a:t>
            </a:r>
            <a:r>
              <a:rPr lang="ru-RU" sz="3600" dirty="0" smtClean="0"/>
              <a:t>временных рядов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с помощью </a:t>
            </a:r>
            <a:r>
              <a:rPr lang="ru-RU" sz="3600" dirty="0" smtClean="0"/>
              <a:t>рекуррентных</a:t>
            </a:r>
            <a:br>
              <a:rPr lang="ru-RU" sz="3600" dirty="0" smtClean="0"/>
            </a:br>
            <a:r>
              <a:rPr lang="ru-RU" sz="3600" dirty="0" smtClean="0"/>
              <a:t>нейронных </a:t>
            </a:r>
            <a:r>
              <a:rPr lang="ru-RU" sz="3600" dirty="0"/>
              <a:t>сетей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информатики, математики и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Нижний Новгород</a:t>
            </a:r>
          </a:p>
          <a:p>
            <a:r>
              <a:rPr lang="ru-RU" dirty="0"/>
              <a:t>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2661" y="3826431"/>
            <a:ext cx="4628029" cy="1880686"/>
          </a:xfrm>
        </p:spPr>
        <p:txBody>
          <a:bodyPr>
            <a:noAutofit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/>
              <a:t>студент группы 22 МАГ </a:t>
            </a:r>
            <a:r>
              <a:rPr lang="ru-RU" dirty="0" smtClean="0"/>
              <a:t>ИАД</a:t>
            </a:r>
          </a:p>
          <a:p>
            <a:r>
              <a:rPr lang="ru-RU" dirty="0" smtClean="0"/>
              <a:t>Рухович </a:t>
            </a:r>
            <a:r>
              <a:rPr lang="ru-RU" dirty="0"/>
              <a:t>Игорь </a:t>
            </a:r>
            <a:r>
              <a:rPr lang="ru-RU" dirty="0" smtClean="0"/>
              <a:t>Владимирович</a:t>
            </a:r>
          </a:p>
          <a:p>
            <a:endParaRPr lang="ru-RU" dirty="0"/>
          </a:p>
          <a:p>
            <a:r>
              <a:rPr lang="ru-RU" dirty="0" smtClean="0"/>
              <a:t>Научный руководитель</a:t>
            </a:r>
            <a:r>
              <a:rPr lang="en-US" smtClean="0"/>
              <a:t>:</a:t>
            </a:r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приглашенный </a:t>
            </a:r>
            <a:r>
              <a:rPr lang="ru-RU"/>
              <a:t>преподаватель кафедры </a:t>
            </a:r>
            <a:r>
              <a:rPr lang="ru-RU" smtClean="0"/>
              <a:t>ПМИ НИУ ВШЭ – НН</a:t>
            </a:r>
            <a:r>
              <a:rPr lang="ru-RU" dirty="0"/>
              <a:t/>
            </a:r>
            <a:br>
              <a:rPr lang="ru-RU" dirty="0"/>
            </a:br>
            <a:r>
              <a:rPr lang="ru-RU" smtClean="0"/>
              <a:t>Досов </a:t>
            </a:r>
            <a:r>
              <a:rPr lang="ru-RU" dirty="0"/>
              <a:t>Санжар </a:t>
            </a:r>
            <a:r>
              <a:rPr lang="ru-RU" dirty="0" err="1"/>
              <a:t>Музаффарович</a:t>
            </a:r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 txBox="1">
            <a:spLocks/>
          </p:cNvSpPr>
          <p:nvPr/>
        </p:nvSpPr>
        <p:spPr>
          <a:xfrm>
            <a:off x="6233455" y="3826431"/>
            <a:ext cx="4771003" cy="188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Рецензент</a:t>
            </a:r>
            <a:r>
              <a:rPr lang="en-US" smtClean="0"/>
              <a:t>: </a:t>
            </a:r>
            <a:r>
              <a:rPr lang="ru-RU"/>
              <a:t>д</a:t>
            </a:r>
            <a:r>
              <a:rPr lang="ru-RU" smtClean="0"/>
              <a:t>. </a:t>
            </a:r>
            <a:r>
              <a:rPr lang="ru-RU" dirty="0" smtClean="0"/>
              <a:t>ф</a:t>
            </a:r>
            <a:r>
              <a:rPr lang="ru-RU" dirty="0"/>
              <a:t>.-м</a:t>
            </a:r>
            <a:r>
              <a:rPr lang="ru-RU" dirty="0" smtClean="0"/>
              <a:t>. н.,</a:t>
            </a:r>
            <a:br>
              <a:rPr lang="ru-RU" dirty="0" smtClean="0"/>
            </a:br>
            <a:r>
              <a:rPr lang="ru-RU" dirty="0" smtClean="0"/>
              <a:t>профессор кафедры ПМИ НИУ ВШЭ </a:t>
            </a:r>
            <a:r>
              <a:rPr lang="ru-RU" dirty="0"/>
              <a:t>– </a:t>
            </a:r>
            <a:r>
              <a:rPr lang="ru-RU" dirty="0" smtClean="0"/>
              <a:t>НН</a:t>
            </a:r>
            <a:br>
              <a:rPr lang="ru-RU" dirty="0" smtClean="0"/>
            </a:br>
            <a:r>
              <a:rPr lang="ru-RU" dirty="0" err="1" smtClean="0"/>
              <a:t>Колданов</a:t>
            </a:r>
            <a:r>
              <a:rPr lang="ru-RU" dirty="0" smtClean="0"/>
              <a:t> Александр Петрович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5673995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Нормализация входных значений</a:t>
            </a:r>
          </a:p>
          <a:p>
            <a:pPr lvl="1"/>
            <a:r>
              <a:rPr lang="ru-RU" dirty="0" smtClean="0"/>
              <a:t>Стандартизация</a:t>
            </a:r>
            <a:r>
              <a:rPr lang="en-US" dirty="0" smtClean="0"/>
              <a:t> (mean = 0, </a:t>
            </a:r>
            <a:r>
              <a:rPr lang="en-US" dirty="0" err="1" smtClean="0"/>
              <a:t>std</a:t>
            </a:r>
            <a:r>
              <a:rPr lang="en-US" dirty="0" smtClean="0"/>
              <a:t> = 1)</a:t>
            </a:r>
            <a:endParaRPr lang="ru-RU" dirty="0" smtClean="0"/>
          </a:p>
          <a:p>
            <a:pPr lvl="1"/>
            <a:r>
              <a:rPr lang="en-US" dirty="0" smtClean="0"/>
              <a:t>Min-Max scale (min = 0, max = 1)</a:t>
            </a:r>
          </a:p>
          <a:p>
            <a:r>
              <a:rPr lang="ru-RU" dirty="0" smtClean="0"/>
              <a:t>Замена всех функций активации на </a:t>
            </a:r>
            <a:r>
              <a:rPr lang="en-US" dirty="0" err="1" smtClean="0"/>
              <a:t>tanh</a:t>
            </a:r>
            <a:endParaRPr lang="en-US" dirty="0" smtClean="0"/>
          </a:p>
          <a:p>
            <a:r>
              <a:rPr lang="en-US" dirty="0" smtClean="0"/>
              <a:t>Persistence Initialization</a:t>
            </a:r>
            <a:r>
              <a:rPr lang="ru-RU" dirty="0" smtClean="0"/>
              <a:t> – добавление остаточной связи аналогично </a:t>
            </a:r>
            <a:r>
              <a:rPr lang="en-US" dirty="0" smtClean="0"/>
              <a:t>PI-Transformer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513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Практика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ru-RU" sz="4000" dirty="0" smtClean="0">
                <a:latin typeface="HSE Sans" panose="02000000000000000000" pitchFamily="2" charset="0"/>
              </a:rPr>
              <a:t>Модификации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 descr="Activation Functions: Sigmoid vs Tanh | Baeldung on Computer Scienc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02" y="2726022"/>
            <a:ext cx="3601363" cy="27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9367892" y="2084285"/>
            <a:ext cx="2432050" cy="39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470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smtClean="0">
                <a:latin typeface="HSE Sans" panose="02000000000000000000" pitchFamily="2" charset="0"/>
              </a:rPr>
              <a:t>Результаты</a:t>
            </a:r>
            <a:r>
              <a:rPr lang="en-US" sz="4000" smtClean="0">
                <a:latin typeface="HSE Sans" panose="02000000000000000000" pitchFamily="2" charset="0"/>
              </a:rPr>
              <a:t>: OWA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40443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60" y="2263714"/>
            <a:ext cx="4680000" cy="40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9225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Результаты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Average train time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38710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t="-1" b="636"/>
          <a:stretch/>
        </p:blipFill>
        <p:spPr>
          <a:xfrm>
            <a:off x="6374860" y="2263714"/>
            <a:ext cx="4680000" cy="38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10431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Результаты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Average inference time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0" y="2263714"/>
            <a:ext cx="4680000" cy="37317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60" y="2263714"/>
            <a:ext cx="4680000" cy="37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Предлагаемый подход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>
                <a:latin typeface="HSE Sans" panose="02000000000000000000" pitchFamily="2" charset="0"/>
              </a:rPr>
              <a:t>Предлагаемый подход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Выбрать временные ряды из разных сфер для анализа. Подготовить данные</a:t>
            </a:r>
          </a:p>
          <a:p>
            <a:r>
              <a:rPr lang="ru-RU" dirty="0"/>
              <a:t>Обучить несколько </a:t>
            </a:r>
            <a:r>
              <a:rPr lang="en-US" dirty="0"/>
              <a:t>RNN-</a:t>
            </a:r>
            <a:r>
              <a:rPr lang="ru-RU" dirty="0"/>
              <a:t>моделей</a:t>
            </a:r>
            <a:r>
              <a:rPr lang="en-US" dirty="0"/>
              <a:t>: RNN (1972),</a:t>
            </a:r>
            <a:r>
              <a:rPr lang="ru-RU" dirty="0"/>
              <a:t> </a:t>
            </a:r>
            <a:r>
              <a:rPr lang="en-US" dirty="0"/>
              <a:t>LSTM (1997), GRU (2014)</a:t>
            </a:r>
          </a:p>
          <a:p>
            <a:r>
              <a:rPr lang="ru-RU" dirty="0"/>
              <a:t>Попробовать модификации, попытаться улучшить качество</a:t>
            </a:r>
          </a:p>
          <a:p>
            <a:r>
              <a:rPr lang="ru-RU" dirty="0"/>
              <a:t>Сравнить результаты с известными подходами</a:t>
            </a:r>
          </a:p>
          <a:p>
            <a:r>
              <a:rPr lang="ru-RU" dirty="0"/>
              <a:t>Сделать выводы об использовании </a:t>
            </a:r>
            <a:r>
              <a:rPr lang="en-US" dirty="0"/>
              <a:t>RNN</a:t>
            </a:r>
            <a:r>
              <a:rPr lang="ru-RU" dirty="0"/>
              <a:t> для </a:t>
            </a:r>
            <a:r>
              <a:rPr lang="en-US" dirty="0"/>
              <a:t>TSF,</a:t>
            </a:r>
            <a:r>
              <a:rPr lang="ru-RU" dirty="0"/>
              <a:t> выявить их преимущества и недостатки</a:t>
            </a:r>
            <a:endParaRPr lang="en-US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52552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7201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Ожидаемые результаты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Рекуррентные модели с отрывом победят классические методы по всем показателям</a:t>
            </a:r>
          </a:p>
          <a:p>
            <a:r>
              <a:rPr lang="en-US" dirty="0"/>
              <a:t>RNN </a:t>
            </a:r>
            <a:r>
              <a:rPr lang="ru-RU" dirty="0"/>
              <a:t>немного проиграют </a:t>
            </a:r>
            <a:r>
              <a:rPr lang="ru-RU" dirty="0" err="1"/>
              <a:t>трансформерным</a:t>
            </a:r>
            <a:r>
              <a:rPr lang="ru-RU" dirty="0"/>
              <a:t> моделям в качестве, но выиграют во времени обучения и времени предсказания</a:t>
            </a:r>
          </a:p>
          <a:p>
            <a:r>
              <a:rPr lang="ru-RU" dirty="0"/>
              <a:t>Результат сравнения с </a:t>
            </a:r>
            <a:r>
              <a:rPr lang="ru-RU" dirty="0" err="1"/>
              <a:t>нейросетевыми</a:t>
            </a:r>
            <a:r>
              <a:rPr lang="ru-RU" dirty="0"/>
              <a:t> моделями без </a:t>
            </a:r>
            <a:r>
              <a:rPr lang="en-US" dirty="0"/>
              <a:t>attention </a:t>
            </a:r>
            <a:r>
              <a:rPr lang="ru-RU" dirty="0"/>
              <a:t>пока не известен. Задача – приблизиться или обогнать их по качеству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>
                <a:latin typeface="HSE Sans" panose="02000000000000000000" pitchFamily="2" charset="0"/>
              </a:rPr>
              <a:t>Ожидаемые результаты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61345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341543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err="1"/>
              <a:t>Тексттфывф</a:t>
            </a:r>
            <a:r>
              <a:rPr lang="ru-RU" dirty="0"/>
              <a:t> </a:t>
            </a:r>
            <a:r>
              <a:rPr lang="ru-RU" dirty="0" err="1"/>
              <a:t>фыв</a:t>
            </a:r>
            <a:r>
              <a:rPr lang="ru-RU" dirty="0"/>
              <a:t> </a:t>
            </a:r>
            <a:r>
              <a:rPr lang="ru-RU" dirty="0" err="1"/>
              <a:t>фыв</a:t>
            </a:r>
            <a:r>
              <a:rPr lang="ru-RU" dirty="0"/>
              <a:t>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Исследование динамики связей на рыночном графе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 err="1"/>
              <a:t>фыв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334968" cy="408109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и важность общей темы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Временные ряды окружают нас повсюду, и </a:t>
            </a:r>
            <a:r>
              <a:rPr lang="ru-RU" dirty="0" smtClean="0"/>
              <a:t>часто </a:t>
            </a:r>
            <a:r>
              <a:rPr lang="ru-RU" dirty="0"/>
              <a:t>возникает необходимость </a:t>
            </a:r>
            <a:r>
              <a:rPr lang="ru-RU" dirty="0" smtClean="0"/>
              <a:t>прогнозировать те или иные величины</a:t>
            </a:r>
          </a:p>
          <a:p>
            <a:r>
              <a:rPr lang="ru-RU" dirty="0" smtClean="0"/>
              <a:t>Отсутствует универсальный лучший алгоритм для решения данной задачи. Есть потенциал для развития</a:t>
            </a:r>
          </a:p>
          <a:p>
            <a:r>
              <a:rPr lang="en-US" smtClean="0"/>
              <a:t>RNN </a:t>
            </a:r>
            <a:r>
              <a:rPr lang="ru-RU" smtClean="0"/>
              <a:t>по своей природе хорошо подходят для временных рядов, и одновременно не являются чересчур сложными моделями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Актуальность и мотивация</a:t>
            </a:r>
            <a:endParaRPr lang="ru-RU" sz="4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26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Диаграммы и графики можно делать с использованием паттернов, которые доступны в </a:t>
            </a:r>
            <a:r>
              <a:rPr lang="en-GB" dirty="0"/>
              <a:t>Power Point, </a:t>
            </a:r>
            <a:r>
              <a:rPr lang="ru-RU" dirty="0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Конкретная задача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Провести </a:t>
            </a:r>
            <a:r>
              <a:rPr lang="ru-RU" dirty="0" smtClean="0"/>
              <a:t>обзор </a:t>
            </a:r>
            <a:r>
              <a:rPr lang="ru-RU" dirty="0"/>
              <a:t>существующих популярных алгоритмов прогнозирования временных </a:t>
            </a:r>
            <a:r>
              <a:rPr lang="ru-RU" dirty="0" smtClean="0"/>
              <a:t>рядов, выбрать лучшие</a:t>
            </a:r>
          </a:p>
          <a:p>
            <a:r>
              <a:rPr lang="ru-RU" dirty="0" smtClean="0"/>
              <a:t>Выбрать и зафиксировать данные, метрики и условия экспериментов</a:t>
            </a:r>
          </a:p>
          <a:p>
            <a:r>
              <a:rPr lang="ru-RU" dirty="0" smtClean="0"/>
              <a:t>Реализовать несколько вариантов </a:t>
            </a:r>
            <a:r>
              <a:rPr lang="en-US" dirty="0" smtClean="0"/>
              <a:t>RNN, </a:t>
            </a:r>
            <a:r>
              <a:rPr lang="ru-RU" dirty="0" smtClean="0"/>
              <a:t>попробовать модификации</a:t>
            </a:r>
          </a:p>
          <a:p>
            <a:r>
              <a:rPr lang="ru-RU" dirty="0" smtClean="0"/>
              <a:t>Провести сравнение существующих решений с собственными реализациями, сделать выводы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Поставленные задачи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1346" cy="408109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28520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ru-RU" sz="4000" dirty="0" smtClean="0">
                <a:latin typeface="HSE Sans" panose="02000000000000000000" pitchFamily="2" charset="0"/>
              </a:rPr>
              <a:t>данные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55932" y="2155676"/>
            <a:ext cx="8459085" cy="265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727725" y="4884320"/>
                <a:ext cx="2532167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ru-RU" b="1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acc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25" y="4884320"/>
                <a:ext cx="2532167" cy="369909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727725" y="5473512"/>
                <a:ext cx="2230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25" y="5473512"/>
                <a:ext cx="223080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958527" y="5473512"/>
                <a:ext cx="2363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𝟏𝟐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ru-RU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ru-RU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527" y="5473512"/>
                <a:ext cx="23639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3251160"/>
            <a:ext cx="2125772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M4 Dataset: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4834954"/>
            <a:ext cx="2592348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Naïve baseline:</a:t>
            </a:r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5423858"/>
            <a:ext cx="2592348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sNaïve</a:t>
            </a:r>
            <a:r>
              <a:rPr lang="en-US" dirty="0" smtClean="0"/>
              <a:t> baseline: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3727725" y="5988376"/>
            <a:ext cx="7507834" cy="46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n – </a:t>
            </a:r>
            <a:r>
              <a:rPr lang="ru-RU" sz="1800" dirty="0" smtClean="0"/>
              <a:t>размер тренировочной выборки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en-US" sz="1800" smtClean="0"/>
              <a:t>m – </a:t>
            </a:r>
            <a:r>
              <a:rPr lang="ru-RU" sz="1800" smtClean="0"/>
              <a:t>длина горизонта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846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Overall Weighted </a:t>
            </a:r>
            <a:r>
              <a:rPr lang="en-US" dirty="0" smtClean="0"/>
              <a:t>Average (OWA)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Average train time</a:t>
            </a:r>
          </a:p>
          <a:p>
            <a:r>
              <a:rPr lang="en-US" dirty="0" smtClean="0"/>
              <a:t>Average inference time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71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smtClean="0">
                <a:latin typeface="HSE Sans" panose="02000000000000000000" pitchFamily="2" charset="0"/>
              </a:rPr>
              <a:t>: </a:t>
            </a:r>
            <a:r>
              <a:rPr lang="ru-RU" sz="4000" smtClean="0">
                <a:latin typeface="HSE Sans" panose="02000000000000000000" pitchFamily="2" charset="0"/>
              </a:rPr>
              <a:t>метрики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585897" y="2973221"/>
            <a:ext cx="8309408" cy="2206117"/>
            <a:chOff x="2049518" y="2155676"/>
            <a:chExt cx="8309408" cy="2206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Прямоугольник 2"/>
                <p:cNvSpPr/>
                <p:nvPr/>
              </p:nvSpPr>
              <p:spPr>
                <a:xfrm>
                  <a:off x="3720304" y="2316497"/>
                  <a:ext cx="4967835" cy="6594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𝑶𝑾</m:t>
                        </m:r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𝑴𝑨𝑺𝑬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𝑴𝑨𝑺𝑬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𝑵𝒂𝒊𝒗𝒆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ru-RU" b="1" i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𝒔𝑴𝑨𝑷𝑬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𝒔𝑴𝑨𝑷𝑬</m:t>
                                </m:r>
                              </m:e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𝑵𝒂𝒊𝒗𝒆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3" name="Прямоугольник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304" y="2316497"/>
                  <a:ext cx="4967835" cy="6594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2260144" y="3223119"/>
                  <a:ext cx="3999748" cy="891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𝑴𝑨𝑺𝑬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den>
                        </m:f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sup>
                              <m:e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</m:num>
                          <m:den>
                            <m:f>
                              <m:f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ru-RU" b="1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</m:den>
                        </m:f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0144" y="3223119"/>
                  <a:ext cx="3999748" cy="891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Прямоугольник 6"/>
                <p:cNvSpPr/>
                <p:nvPr/>
              </p:nvSpPr>
              <p:spPr>
                <a:xfrm>
                  <a:off x="7294942" y="3251979"/>
                  <a:ext cx="2875980" cy="882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𝒔𝑴𝑨𝑷𝑬</m:t>
                        </m:r>
                        <m:r>
                          <a:rPr lang="ru-RU" b="1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p>
                          <m:e>
                            <m:f>
                              <m:fPr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+|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ru-RU" b="1" i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7" name="Прямоугольник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942" y="3251979"/>
                  <a:ext cx="2875980" cy="882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Прямоугольник 9"/>
            <p:cNvSpPr/>
            <p:nvPr/>
          </p:nvSpPr>
          <p:spPr>
            <a:xfrm>
              <a:off x="2049518" y="2155676"/>
              <a:ext cx="8309408" cy="2206117"/>
            </a:xfrm>
            <a:prstGeom prst="rect">
              <a:avLst/>
            </a:prstGeom>
            <a:noFill/>
            <a:ln w="28575">
              <a:solidFill>
                <a:srgbClr val="0F2C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640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8155C5-C1E4-7ECF-856E-968CF9D607E2}"/>
              </a:ext>
            </a:extLst>
          </p:cNvPr>
          <p:cNvSpPr txBox="1">
            <a:spLocks/>
          </p:cNvSpPr>
          <p:nvPr/>
        </p:nvSpPr>
        <p:spPr>
          <a:xfrm>
            <a:off x="585897" y="2379663"/>
            <a:ext cx="9520211" cy="3393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  <a:p>
            <a:r>
              <a:rPr lang="en-US" dirty="0" smtClean="0"/>
              <a:t>ARMA </a:t>
            </a:r>
            <a:r>
              <a:rPr lang="ru-RU" dirty="0" smtClean="0"/>
              <a:t>(1970х) </a:t>
            </a:r>
            <a:r>
              <a:rPr lang="en-US" dirty="0" smtClean="0"/>
              <a:t>– </a:t>
            </a:r>
            <a:r>
              <a:rPr lang="ru-RU" dirty="0" smtClean="0"/>
              <a:t>авторегрессия, скользящее среднее</a:t>
            </a:r>
            <a:endParaRPr lang="en-US" dirty="0" smtClean="0"/>
          </a:p>
          <a:p>
            <a:r>
              <a:rPr lang="en-US" dirty="0" smtClean="0"/>
              <a:t>ARIMA</a:t>
            </a:r>
            <a:r>
              <a:rPr lang="ru-RU" dirty="0" smtClean="0"/>
              <a:t> – добавляем дифференцирование, чтобы использовать для нестационарных рядов</a:t>
            </a:r>
            <a:endParaRPr lang="en-US" dirty="0" smtClean="0"/>
          </a:p>
          <a:p>
            <a:r>
              <a:rPr lang="en-US" dirty="0" smtClean="0"/>
              <a:t>SARIMA</a:t>
            </a:r>
            <a:r>
              <a:rPr lang="ru-RU" dirty="0" smtClean="0"/>
              <a:t> – </a:t>
            </a:r>
            <a:r>
              <a:rPr lang="ru-RU" dirty="0" smtClean="0"/>
              <a:t>добавляем учёт сезонности</a:t>
            </a:r>
            <a:endParaRPr lang="en-US" dirty="0" smtClean="0"/>
          </a:p>
          <a:p>
            <a:r>
              <a:rPr lang="en-US" dirty="0" smtClean="0"/>
              <a:t>TBATS</a:t>
            </a:r>
            <a:r>
              <a:rPr lang="ru-RU" dirty="0" smtClean="0"/>
              <a:t> (2010) – улучшенная </a:t>
            </a:r>
            <a:r>
              <a:rPr lang="en-US" dirty="0" smtClean="0"/>
              <a:t>SARIMA (Box-Cox </a:t>
            </a:r>
            <a:r>
              <a:rPr lang="ru-RU" dirty="0" smtClean="0"/>
              <a:t>трансформация, множественная сезонность, автоматический подбор параметров)</a:t>
            </a:r>
            <a:endParaRPr lang="en-US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smtClean="0">
                <a:latin typeface="HSE Sans" panose="02000000000000000000" pitchFamily="2" charset="0"/>
              </a:rPr>
              <a:t>:</a:t>
            </a:r>
            <a:r>
              <a:rPr lang="ru-RU" sz="4000">
                <a:latin typeface="HSE Sans" panose="02000000000000000000" pitchFamily="2" charset="0"/>
              </a:rPr>
              <a:t/>
            </a:r>
            <a:br>
              <a:rPr lang="ru-RU" sz="4000">
                <a:latin typeface="HSE Sans" panose="02000000000000000000" pitchFamily="2" charset="0"/>
              </a:rPr>
            </a:br>
            <a:r>
              <a:rPr lang="ru-RU" sz="4000" smtClean="0">
                <a:latin typeface="HSE Sans" panose="02000000000000000000" pitchFamily="2" charset="0"/>
              </a:rPr>
              <a:t>Классические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40839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5910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</a:t>
            </a:r>
            <a:r>
              <a:rPr lang="ru-RU" sz="4000" dirty="0">
                <a:latin typeface="HSE Sans" panose="02000000000000000000" pitchFamily="2" charset="0"/>
              </a:rPr>
              <a:t/>
            </a:r>
            <a:br>
              <a:rPr lang="ru-RU" sz="4000" dirty="0">
                <a:latin typeface="HSE Sans" panose="02000000000000000000" pitchFamily="2" charset="0"/>
              </a:rPr>
            </a:br>
            <a:r>
              <a:rPr lang="ru-RU" sz="4000" dirty="0" err="1" smtClean="0">
                <a:latin typeface="HSE Sans" panose="02000000000000000000" pitchFamily="2" charset="0"/>
              </a:rPr>
              <a:t>Нейросетевые</a:t>
            </a:r>
            <a:r>
              <a:rPr lang="ru-RU" sz="4000" dirty="0" smtClean="0">
                <a:latin typeface="HSE Sans" panose="02000000000000000000" pitchFamily="2" charset="0"/>
              </a:rPr>
              <a:t>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5897" y="3426372"/>
            <a:ext cx="4664845" cy="29461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259892" y="3426372"/>
            <a:ext cx="5148314" cy="2946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1845" y="3057040"/>
            <a:ext cx="163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N-BEATS</a:t>
            </a:r>
            <a:r>
              <a:rPr lang="ru-RU" dirty="0" smtClean="0"/>
              <a:t> (2020)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884333" y="3057040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LTSF-Linear</a:t>
            </a:r>
            <a:r>
              <a:rPr lang="ru-RU" dirty="0" smtClean="0"/>
              <a:t> (2022)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9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65133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Обзор литературы</a:t>
            </a:r>
            <a:r>
              <a:rPr lang="en-US" sz="4000" dirty="0" smtClean="0">
                <a:latin typeface="HSE Sans" panose="02000000000000000000" pitchFamily="2" charset="0"/>
              </a:rPr>
              <a:t>:</a:t>
            </a:r>
            <a:r>
              <a:rPr lang="ru-RU" sz="4000" dirty="0">
                <a:latin typeface="HSE Sans" panose="02000000000000000000" pitchFamily="2" charset="0"/>
              </a:rPr>
              <a:t/>
            </a:r>
            <a:br>
              <a:rPr lang="ru-RU" sz="4000" dirty="0">
                <a:latin typeface="HSE Sans" panose="02000000000000000000" pitchFamily="2" charset="0"/>
              </a:rPr>
            </a:br>
            <a:r>
              <a:rPr lang="ru-RU" sz="4000" dirty="0" err="1" smtClean="0">
                <a:latin typeface="HSE Sans" panose="02000000000000000000" pitchFamily="2" charset="0"/>
              </a:rPr>
              <a:t>Трансформерные</a:t>
            </a:r>
            <a:r>
              <a:rPr lang="ru-RU" sz="4000" dirty="0" smtClean="0">
                <a:latin typeface="HSE Sans" panose="02000000000000000000" pitchFamily="2" charset="0"/>
              </a:rPr>
              <a:t> </a:t>
            </a:r>
            <a:r>
              <a:rPr lang="ru-RU" sz="4000" dirty="0" smtClean="0">
                <a:latin typeface="HSE Sans" panose="02000000000000000000" pitchFamily="2" charset="0"/>
              </a:rPr>
              <a:t>модели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3509" y="3414391"/>
            <a:ext cx="204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 smtClean="0"/>
              <a:t>iTransformer</a:t>
            </a:r>
            <a:r>
              <a:rPr lang="ru-RU" dirty="0" smtClean="0"/>
              <a:t> (2023)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008827" y="3414391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PI-Transformer</a:t>
            </a:r>
            <a:r>
              <a:rPr lang="ru-RU" dirty="0" smtClean="0"/>
              <a:t> (2022)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94448" y="3872570"/>
            <a:ext cx="5838682" cy="24999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91100" y="3872570"/>
            <a:ext cx="5269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Нормализация по последним </a:t>
            </a:r>
            <a:r>
              <a:rPr lang="en-US" dirty="0" smtClean="0"/>
              <a:t>H </a:t>
            </a:r>
            <a:r>
              <a:rPr lang="ru-RU" dirty="0" smtClean="0"/>
              <a:t>наблюдениям с логарифмированием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Transformer </a:t>
            </a:r>
            <a:r>
              <a:rPr lang="ru-RU" dirty="0" smtClean="0"/>
              <a:t>с </a:t>
            </a:r>
            <a:r>
              <a:rPr lang="en-US" dirty="0" smtClean="0"/>
              <a:t>Rotary Positional Encoding </a:t>
            </a:r>
            <a:r>
              <a:rPr lang="ru-RU" dirty="0" smtClean="0"/>
              <a:t>вместо</a:t>
            </a:r>
            <a:r>
              <a:rPr lang="en-US" dirty="0" smtClean="0"/>
              <a:t> </a:t>
            </a:r>
            <a:r>
              <a:rPr lang="ru-RU" dirty="0" smtClean="0"/>
              <a:t>обычного </a:t>
            </a:r>
            <a:r>
              <a:rPr lang="en-US" dirty="0" smtClean="0"/>
              <a:t>Layer Normalization</a:t>
            </a:r>
            <a:endParaRPr lang="ru-RU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Persistence Initialization – </a:t>
            </a:r>
            <a:r>
              <a:rPr lang="ru-RU" dirty="0" smtClean="0"/>
              <a:t>добавление остаточных связей, чтобы предсказание до начала обучения было равно предыдущему наблюдению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3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Магистерская программа </a:t>
            </a:r>
            <a:r>
              <a:rPr lang="en-US" dirty="0"/>
              <a:t>”</a:t>
            </a:r>
            <a:r>
              <a:rPr lang="ru-RU" dirty="0"/>
              <a:t>Интеллектуальный анализ данных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Известные подходы к решению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D4DE4-C1B1-2B7D-D240-2CBFC5FD9E2F}"/>
              </a:ext>
            </a:extLst>
          </p:cNvPr>
          <p:cNvSpPr txBox="1"/>
          <p:nvPr/>
        </p:nvSpPr>
        <p:spPr>
          <a:xfrm>
            <a:off x="585897" y="1447790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4000" dirty="0" smtClean="0">
                <a:latin typeface="HSE Sans" panose="02000000000000000000" pitchFamily="2" charset="0"/>
              </a:rPr>
              <a:t>Практика</a:t>
            </a:r>
            <a:r>
              <a:rPr lang="en-US" sz="4000" dirty="0" smtClean="0">
                <a:latin typeface="HSE Sans" panose="02000000000000000000" pitchFamily="2" charset="0"/>
              </a:rPr>
              <a:t>: </a:t>
            </a:r>
            <a:r>
              <a:rPr lang="en-US" sz="4000" dirty="0" smtClean="0">
                <a:latin typeface="HSE Sans" panose="02000000000000000000" pitchFamily="2" charset="0"/>
              </a:rPr>
              <a:t>RNN</a:t>
            </a:r>
            <a:r>
              <a:rPr lang="ru-RU" sz="4000" dirty="0" smtClean="0">
                <a:latin typeface="HSE Sans" panose="02000000000000000000" pitchFamily="2" charset="0"/>
              </a:rPr>
              <a:t>, </a:t>
            </a:r>
            <a:r>
              <a:rPr lang="en-US" sz="4000" dirty="0" smtClean="0">
                <a:latin typeface="HSE Sans" panose="02000000000000000000" pitchFamily="2" charset="0"/>
              </a:rPr>
              <a:t>LSTM, GRU</a:t>
            </a:r>
            <a:endParaRPr lang="ru-RU" sz="4000" dirty="0">
              <a:latin typeface="HSE Sans" panose="02000000000000000000" pitchFamily="2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9275"/>
            <a:ext cx="2370137" cy="407988"/>
          </a:xfrm>
        </p:spPr>
        <p:txBody>
          <a:bodyPr/>
          <a:lstStyle/>
          <a:p>
            <a:r>
              <a:rPr lang="ru-RU" dirty="0"/>
              <a:t>Прогнозирование временных рядов</a:t>
            </a:r>
            <a:br>
              <a:rPr lang="ru-RU" dirty="0"/>
            </a:br>
            <a:r>
              <a:rPr lang="ru-RU" dirty="0"/>
              <a:t>с помощью рекуррентных нейронных сетей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7" y="2782837"/>
            <a:ext cx="1913658" cy="3583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737" y="2409126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 smtClean="0"/>
              <a:t>Схема </a:t>
            </a:r>
            <a:r>
              <a:rPr lang="en-US" dirty="0" smtClean="0"/>
              <a:t>RNN-</a:t>
            </a:r>
            <a:r>
              <a:rPr lang="ru-RU" dirty="0" smtClean="0"/>
              <a:t>модели</a:t>
            </a:r>
            <a:endParaRPr lang="ru-RU" dirty="0"/>
          </a:p>
        </p:txBody>
      </p:sp>
      <p:pic>
        <p:nvPicPr>
          <p:cNvPr id="1026" name="Picture 2" descr="Tutorial On RNN LSTM |GRU With Implementation, 58% O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95" y="3036287"/>
            <a:ext cx="9195531" cy="30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93193" y="2418553"/>
            <a:ext cx="31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 smtClean="0"/>
              <a:t>Схемы различных </a:t>
            </a:r>
            <a:r>
              <a:rPr lang="en-US" dirty="0" smtClean="0"/>
              <a:t>RNN-</a:t>
            </a:r>
            <a:r>
              <a:rPr lang="ru-RU" dirty="0" smtClean="0"/>
              <a:t>блоков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11974</TotalTime>
  <Words>2381</Words>
  <Application>Microsoft Office PowerPoint</Application>
  <PresentationFormat>Широкоэкранный</PresentationFormat>
  <Paragraphs>278</Paragraphs>
  <Slides>29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HSE Sans</vt:lpstr>
      <vt:lpstr>Office Theme</vt:lpstr>
      <vt:lpstr>Прогнозирование временных рядов с помощью рекуррентных нейронных сетей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</vt:lpstr>
      <vt:lpstr>Презентация PowerPoint</vt:lpstr>
      <vt:lpstr>фыв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Igor</cp:lastModifiedBy>
  <cp:revision>93</cp:revision>
  <cp:lastPrinted>2021-11-11T13:08:42Z</cp:lastPrinted>
  <dcterms:created xsi:type="dcterms:W3CDTF">2021-11-11T08:52:47Z</dcterms:created>
  <dcterms:modified xsi:type="dcterms:W3CDTF">2024-06-06T09:18:26Z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